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269" r:id="rId3"/>
    <p:sldId id="272" r:id="rId4"/>
    <p:sldId id="270" r:id="rId5"/>
    <p:sldId id="256" r:id="rId6"/>
    <p:sldId id="258" r:id="rId7"/>
    <p:sldId id="273" r:id="rId8"/>
    <p:sldId id="274" r:id="rId9"/>
    <p:sldId id="275" r:id="rId10"/>
    <p:sldId id="262" r:id="rId11"/>
    <p:sldId id="277" r:id="rId12"/>
    <p:sldId id="276" r:id="rId13"/>
    <p:sldId id="278" r:id="rId14"/>
    <p:sldId id="263" r:id="rId15"/>
    <p:sldId id="264" r:id="rId16"/>
    <p:sldId id="280" r:id="rId17"/>
    <p:sldId id="266" r:id="rId18"/>
    <p:sldId id="279" r:id="rId19"/>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0" d="100"/>
          <a:sy n="40" d="100"/>
        </p:scale>
        <p:origin x="72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D05759-EDC0-4CF4-AADB-5F0F0AA3E6FE}" type="datetimeFigureOut">
              <a:rPr lang="es-CO" smtClean="0"/>
              <a:t>21/06/2019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2021B-4068-44E4-B7D6-4E30E14D53A4}" type="slidenum">
              <a:rPr lang="es-CO" smtClean="0"/>
              <a:t>‹Nº›</a:t>
            </a:fld>
            <a:endParaRPr lang="es-CO"/>
          </a:p>
        </p:txBody>
      </p:sp>
    </p:spTree>
    <p:extLst>
      <p:ext uri="{BB962C8B-B14F-4D97-AF65-F5344CB8AC3E}">
        <p14:creationId xmlns:p14="http://schemas.microsoft.com/office/powerpoint/2010/main" val="198840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9A22021B-4068-44E4-B7D6-4E30E14D53A4}" type="slidenum">
              <a:rPr lang="es-CO" smtClean="0"/>
              <a:t>4</a:t>
            </a:fld>
            <a:endParaRPr lang="es-CO"/>
          </a:p>
        </p:txBody>
      </p:sp>
    </p:spTree>
    <p:extLst>
      <p:ext uri="{BB962C8B-B14F-4D97-AF65-F5344CB8AC3E}">
        <p14:creationId xmlns:p14="http://schemas.microsoft.com/office/powerpoint/2010/main" val="2949226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E82B129B-57F2-40D0-8C5B-5764E46A5E01}" type="datetimeFigureOut">
              <a:rPr lang="es-CO" smtClean="0"/>
              <a:t>21/06/2019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1784895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E82B129B-57F2-40D0-8C5B-5764E46A5E01}" type="datetimeFigureOut">
              <a:rPr lang="es-CO" smtClean="0"/>
              <a:t>21/06/2019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3661775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82B129B-57F2-40D0-8C5B-5764E46A5E01}" type="datetimeFigureOut">
              <a:rPr lang="es-CO" smtClean="0"/>
              <a:t>21/06/2019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2152475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E82B129B-57F2-40D0-8C5B-5764E46A5E01}" type="datetimeFigureOut">
              <a:rPr lang="es-CO" smtClean="0"/>
              <a:t>21/06/2019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2266656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E82B129B-57F2-40D0-8C5B-5764E46A5E01}" type="datetimeFigureOut">
              <a:rPr lang="es-CO" smtClean="0"/>
              <a:t>21/06/2019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2218154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E82B129B-57F2-40D0-8C5B-5764E46A5E01}" type="datetimeFigureOut">
              <a:rPr lang="es-CO" smtClean="0"/>
              <a:t>21/06/2019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426893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82B129B-57F2-40D0-8C5B-5764E46A5E01}" type="datetimeFigureOut">
              <a:rPr lang="es-CO" smtClean="0"/>
              <a:t>21/06/2019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232211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82B129B-57F2-40D0-8C5B-5764E46A5E01}" type="datetimeFigureOut">
              <a:rPr lang="es-CO" smtClean="0"/>
              <a:t>21/06/2019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3763984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82B129B-57F2-40D0-8C5B-5764E46A5E01}" type="datetimeFigureOut">
              <a:rPr lang="es-CO" smtClean="0"/>
              <a:t>21/06/2019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1489701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E82B129B-57F2-40D0-8C5B-5764E46A5E01}" type="datetimeFigureOut">
              <a:rPr lang="es-CO" smtClean="0"/>
              <a:t>21/06/2019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1308832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E82B129B-57F2-40D0-8C5B-5764E46A5E01}" type="datetimeFigureOut">
              <a:rPr lang="es-CO" smtClean="0"/>
              <a:t>21/06/2019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DA250D-468C-4FC2-AE9E-6E75448934E1}" type="slidenum">
              <a:rPr lang="es-CO" smtClean="0"/>
              <a:t>‹Nº›</a:t>
            </a:fld>
            <a:endParaRPr lang="es-CO"/>
          </a:p>
        </p:txBody>
      </p:sp>
    </p:spTree>
    <p:extLst>
      <p:ext uri="{BB962C8B-B14F-4D97-AF65-F5344CB8AC3E}">
        <p14:creationId xmlns:p14="http://schemas.microsoft.com/office/powerpoint/2010/main" val="1066904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9889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440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90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8337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971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391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5177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331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768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93329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241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B129B-57F2-40D0-8C5B-5764E46A5E01}" type="datetimeFigureOut">
              <a:rPr lang="es-CO" smtClean="0"/>
              <a:t>21/06/2019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DA250D-468C-4FC2-AE9E-6E75448934E1}" type="slidenum">
              <a:rPr lang="es-CO" smtClean="0"/>
              <a:t>‹Nº›</a:t>
            </a:fld>
            <a:endParaRPr lang="es-CO"/>
          </a:p>
        </p:txBody>
      </p:sp>
    </p:spTree>
    <p:extLst>
      <p:ext uri="{BB962C8B-B14F-4D97-AF65-F5344CB8AC3E}">
        <p14:creationId xmlns:p14="http://schemas.microsoft.com/office/powerpoint/2010/main" val="2467617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3769AD7-ADCE-4948-8B16-D581C472B103}" type="datetimeFigureOut">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21/06/2019</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07C27D2-78C4-4DF6-801E-92253421746E}" type="slidenum">
              <a:rPr kumimoji="0" lang="es-CO"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CO"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8596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11705" y="497305"/>
            <a:ext cx="9144000" cy="1026695"/>
          </a:xfrm>
        </p:spPr>
        <p:txBody>
          <a:bodyPr>
            <a:normAutofit/>
          </a:bodyPr>
          <a:lstStyle/>
          <a:p>
            <a:r>
              <a:rPr lang="es-CO" dirty="0" smtClean="0"/>
              <a:t>HAGAMOS CUENTAS </a:t>
            </a:r>
            <a:endParaRPr lang="es-CO" dirty="0"/>
          </a:p>
        </p:txBody>
      </p:sp>
      <p:pic>
        <p:nvPicPr>
          <p:cNvPr id="3" name="Imagen 2"/>
          <p:cNvPicPr>
            <a:picLocks noChangeAspect="1"/>
          </p:cNvPicPr>
          <p:nvPr/>
        </p:nvPicPr>
        <p:blipFill>
          <a:blip r:embed="rId2"/>
          <a:stretch>
            <a:fillRect/>
          </a:stretch>
        </p:blipFill>
        <p:spPr>
          <a:xfrm>
            <a:off x="4042611" y="2005264"/>
            <a:ext cx="4106778" cy="4122820"/>
          </a:xfrm>
          <a:prstGeom prst="rect">
            <a:avLst/>
          </a:prstGeom>
        </p:spPr>
      </p:pic>
      <p:sp>
        <p:nvSpPr>
          <p:cNvPr id="4" name="Rectángulo 3"/>
          <p:cNvSpPr/>
          <p:nvPr/>
        </p:nvSpPr>
        <p:spPr>
          <a:xfrm>
            <a:off x="2711116" y="1524000"/>
            <a:ext cx="6545179" cy="1384995"/>
          </a:xfrm>
          <a:prstGeom prst="rect">
            <a:avLst/>
          </a:prstGeom>
          <a:solidFill>
            <a:schemeClr val="bg2"/>
          </a:solidFill>
        </p:spPr>
        <p:txBody>
          <a:bodyPr wrap="square">
            <a:spAutoFit/>
          </a:bodyPr>
          <a:lstStyle/>
          <a:p>
            <a:pPr algn="ctr"/>
            <a:r>
              <a:rPr lang="es-CO" sz="2400" dirty="0" smtClean="0"/>
              <a:t>LA ÚNICA SALIDA A TUS PROBLEMAS DIFICULTADES ANGUSTIAS Y AFLICCIONES SE LLAMA</a:t>
            </a:r>
          </a:p>
          <a:p>
            <a:pPr algn="ctr"/>
            <a:r>
              <a:rPr lang="es-CO" sz="3600" b="1" i="1" dirty="0" smtClean="0"/>
              <a:t> DIOS</a:t>
            </a:r>
            <a:endParaRPr lang="es-CO" sz="3600" b="1" i="1" dirty="0"/>
          </a:p>
        </p:txBody>
      </p:sp>
      <p:sp>
        <p:nvSpPr>
          <p:cNvPr id="6" name="Menos 5"/>
          <p:cNvSpPr/>
          <p:nvPr/>
        </p:nvSpPr>
        <p:spPr>
          <a:xfrm>
            <a:off x="1900989" y="-48128"/>
            <a:ext cx="8165431" cy="914400"/>
          </a:xfrm>
          <a:prstGeom prst="mathMinus">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7" name="Imagen 6"/>
          <p:cNvPicPr>
            <a:picLocks noChangeAspect="1"/>
          </p:cNvPicPr>
          <p:nvPr/>
        </p:nvPicPr>
        <p:blipFill>
          <a:blip r:embed="rId3"/>
          <a:stretch>
            <a:fillRect/>
          </a:stretch>
        </p:blipFill>
        <p:spPr>
          <a:xfrm>
            <a:off x="2951748" y="6378623"/>
            <a:ext cx="6017274" cy="231668"/>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12020345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i="1" dirty="0" smtClean="0"/>
              <a:t>PARA ARREGLAR CUENTAS CON DIOS, PRIMERO TIENES QUE ESCUCHAR SU VOZ</a:t>
            </a:r>
            <a:endParaRPr lang="es-CO" b="1" i="1" dirty="0"/>
          </a:p>
        </p:txBody>
      </p:sp>
      <p:pic>
        <p:nvPicPr>
          <p:cNvPr id="5" name="Imagen 4"/>
          <p:cNvPicPr>
            <a:picLocks noChangeAspect="1"/>
          </p:cNvPicPr>
          <p:nvPr/>
        </p:nvPicPr>
        <p:blipFill>
          <a:blip r:embed="rId2"/>
          <a:stretch>
            <a:fillRect/>
          </a:stretch>
        </p:blipFill>
        <p:spPr>
          <a:xfrm>
            <a:off x="1925053" y="1876927"/>
            <a:ext cx="8197515" cy="4555958"/>
          </a:xfrm>
          <a:prstGeom prst="rect">
            <a:avLst/>
          </a:prstGeom>
          <a:scene3d>
            <a:camera prst="orthographicFront"/>
            <a:lightRig rig="threePt" dir="t"/>
          </a:scene3d>
          <a:sp3d>
            <a:bevelT prst="angle"/>
          </a:sp3d>
        </p:spPr>
      </p:pic>
      <p:sp>
        <p:nvSpPr>
          <p:cNvPr id="6" name="Rectángulo 5"/>
          <p:cNvSpPr/>
          <p:nvPr/>
        </p:nvSpPr>
        <p:spPr>
          <a:xfrm>
            <a:off x="6240379" y="2063098"/>
            <a:ext cx="3577389" cy="2554545"/>
          </a:xfrm>
          <a:prstGeom prst="rect">
            <a:avLst/>
          </a:prstGeom>
        </p:spPr>
        <p:txBody>
          <a:bodyPr wrap="square">
            <a:spAutoFit/>
          </a:bodyPr>
          <a:lstStyle/>
          <a:p>
            <a:pPr algn="r"/>
            <a:r>
              <a:rPr lang="es-CO" sz="3200" b="1" dirty="0" smtClean="0">
                <a:solidFill>
                  <a:schemeClr val="bg1"/>
                </a:solidFill>
              </a:rPr>
              <a:t>“Venid </a:t>
            </a:r>
            <a:r>
              <a:rPr lang="es-CO" sz="3200" b="1" dirty="0">
                <a:solidFill>
                  <a:schemeClr val="bg1"/>
                </a:solidFill>
              </a:rPr>
              <a:t>a mí todos los que estáis trabajados y cargados, y yo os haré </a:t>
            </a:r>
            <a:r>
              <a:rPr lang="es-CO" sz="3200" b="1" dirty="0" smtClean="0">
                <a:solidFill>
                  <a:schemeClr val="bg1"/>
                </a:solidFill>
              </a:rPr>
              <a:t>descansar”</a:t>
            </a:r>
            <a:endParaRPr lang="es-CO" sz="3200" b="1" dirty="0">
              <a:solidFill>
                <a:schemeClr val="bg1"/>
              </a:solidFill>
            </a:endParaRPr>
          </a:p>
        </p:txBody>
      </p:sp>
    </p:spTree>
    <p:extLst>
      <p:ext uri="{BB962C8B-B14F-4D97-AF65-F5344CB8AC3E}">
        <p14:creationId xmlns:p14="http://schemas.microsoft.com/office/powerpoint/2010/main" val="37540236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60421" y="433137"/>
            <a:ext cx="7668126" cy="5229726"/>
          </a:xfrm>
          <a:prstGeom prst="rect">
            <a:avLst/>
          </a:prstGeom>
        </p:spPr>
      </p:pic>
      <p:sp>
        <p:nvSpPr>
          <p:cNvPr id="5" name="Rectángulo 4"/>
          <p:cNvSpPr/>
          <p:nvPr/>
        </p:nvSpPr>
        <p:spPr>
          <a:xfrm>
            <a:off x="160421" y="5662863"/>
            <a:ext cx="11726779" cy="954107"/>
          </a:xfrm>
          <a:prstGeom prst="rect">
            <a:avLst/>
          </a:prstGeom>
          <a:solidFill>
            <a:schemeClr val="tx1"/>
          </a:solidFill>
        </p:spPr>
        <p:txBody>
          <a:bodyPr wrap="square">
            <a:spAutoFit/>
          </a:bodyPr>
          <a:lstStyle/>
          <a:p>
            <a:pPr algn="ctr"/>
            <a:r>
              <a:rPr lang="es-CO" sz="2800" i="1" dirty="0">
                <a:solidFill>
                  <a:schemeClr val="bg1"/>
                </a:solidFill>
              </a:rPr>
              <a:t>A esto apunta la santa Ley de Dios. Primera tabla: Amor a Dios. Segunda tabla: Amor al prójimo</a:t>
            </a:r>
            <a:r>
              <a:rPr lang="es-CO" sz="2800" i="1" dirty="0" smtClean="0">
                <a:solidFill>
                  <a:schemeClr val="bg1"/>
                </a:solidFill>
              </a:rPr>
              <a:t>. Pero </a:t>
            </a:r>
            <a:r>
              <a:rPr lang="es-CO" sz="2800" i="1" dirty="0">
                <a:solidFill>
                  <a:schemeClr val="bg1"/>
                </a:solidFill>
              </a:rPr>
              <a:t>s</a:t>
            </a:r>
            <a:r>
              <a:rPr lang="es-CO" sz="2800" i="1" dirty="0" smtClean="0">
                <a:solidFill>
                  <a:schemeClr val="bg1"/>
                </a:solidFill>
              </a:rPr>
              <a:t>in Cristo, NO PUEDES, Por eso te dice: “Venid a mí”</a:t>
            </a:r>
            <a:endParaRPr lang="es-CO" sz="2800" i="1" dirty="0">
              <a:solidFill>
                <a:schemeClr val="bg1"/>
              </a:solidFill>
            </a:endParaRPr>
          </a:p>
        </p:txBody>
      </p:sp>
      <p:pic>
        <p:nvPicPr>
          <p:cNvPr id="6" name="Imagen 5"/>
          <p:cNvPicPr>
            <a:picLocks noChangeAspect="1"/>
          </p:cNvPicPr>
          <p:nvPr/>
        </p:nvPicPr>
        <p:blipFill>
          <a:blip r:embed="rId3"/>
          <a:stretch>
            <a:fillRect/>
          </a:stretch>
        </p:blipFill>
        <p:spPr>
          <a:xfrm>
            <a:off x="7733297" y="162978"/>
            <a:ext cx="3288632" cy="3772401"/>
          </a:xfrm>
          <a:prstGeom prst="rect">
            <a:avLst/>
          </a:prstGeom>
        </p:spPr>
      </p:pic>
      <p:sp>
        <p:nvSpPr>
          <p:cNvPr id="7" name="Flecha derecha 6"/>
          <p:cNvSpPr/>
          <p:nvPr/>
        </p:nvSpPr>
        <p:spPr>
          <a:xfrm>
            <a:off x="6964279" y="733728"/>
            <a:ext cx="1267326" cy="2630904"/>
          </a:xfrm>
          <a:prstGeom prst="righ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i="1" dirty="0" smtClean="0">
                <a:solidFill>
                  <a:schemeClr val="tx1"/>
                </a:solidFill>
              </a:rPr>
              <a:t>Amar a Dios</a:t>
            </a:r>
            <a:endParaRPr lang="es-CO" sz="2400" b="1" i="1" dirty="0">
              <a:solidFill>
                <a:schemeClr val="tx1"/>
              </a:solidFill>
            </a:endParaRPr>
          </a:p>
        </p:txBody>
      </p:sp>
      <p:sp>
        <p:nvSpPr>
          <p:cNvPr id="8" name="Flecha izquierda 7"/>
          <p:cNvSpPr/>
          <p:nvPr/>
        </p:nvSpPr>
        <p:spPr>
          <a:xfrm>
            <a:off x="10523620" y="902169"/>
            <a:ext cx="1668380" cy="2294020"/>
          </a:xfrm>
          <a:prstGeom prst="lef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smtClean="0">
                <a:solidFill>
                  <a:schemeClr val="tx1"/>
                </a:solidFill>
              </a:rPr>
              <a:t>Amor </a:t>
            </a:r>
          </a:p>
          <a:p>
            <a:pPr algn="ctr"/>
            <a:r>
              <a:rPr lang="es-CO" sz="2400" b="1" dirty="0" smtClean="0">
                <a:solidFill>
                  <a:schemeClr val="tx1"/>
                </a:solidFill>
              </a:rPr>
              <a:t>al prójimo</a:t>
            </a:r>
            <a:endParaRPr lang="es-CO" sz="2400" b="1" dirty="0">
              <a:solidFill>
                <a:schemeClr val="tx1"/>
              </a:solidFill>
            </a:endParaRPr>
          </a:p>
        </p:txBody>
      </p:sp>
    </p:spTree>
    <p:extLst>
      <p:ext uri="{BB962C8B-B14F-4D97-AF65-F5344CB8AC3E}">
        <p14:creationId xmlns:p14="http://schemas.microsoft.com/office/powerpoint/2010/main" val="3507318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545433" y="224589"/>
            <a:ext cx="11133220" cy="1466099"/>
          </a:xfrm>
        </p:spPr>
        <p:txBody>
          <a:bodyPr>
            <a:normAutofit/>
          </a:bodyPr>
          <a:lstStyle/>
          <a:p>
            <a:r>
              <a:rPr lang="es-CO" sz="2800" dirty="0"/>
              <a:t>Jesús le dijo: </a:t>
            </a:r>
            <a:r>
              <a:rPr lang="es-CO" sz="2800" dirty="0" smtClean="0"/>
              <a:t>“Yo </a:t>
            </a:r>
            <a:r>
              <a:rPr lang="es-CO" sz="2800" dirty="0"/>
              <a:t>soy el camino</a:t>
            </a:r>
            <a:r>
              <a:rPr lang="es-CO" sz="2800" dirty="0" smtClean="0"/>
              <a:t>, </a:t>
            </a:r>
            <a:r>
              <a:rPr lang="es-CO" sz="2800" dirty="0"/>
              <a:t>la verdad y la vida</a:t>
            </a:r>
            <a:r>
              <a:rPr lang="es-CO" sz="2800" dirty="0" smtClean="0"/>
              <a:t>; </a:t>
            </a:r>
            <a:r>
              <a:rPr lang="es-CO" sz="2800" b="1" dirty="0"/>
              <a:t>nadie viene al Padre sino por </a:t>
            </a:r>
            <a:r>
              <a:rPr lang="es-CO" sz="2800" b="1" dirty="0" smtClean="0"/>
              <a:t>mí</a:t>
            </a:r>
            <a:r>
              <a:rPr lang="es-CO" sz="2800" dirty="0" smtClean="0"/>
              <a:t>. </a:t>
            </a:r>
            <a:r>
              <a:rPr lang="es-CO" sz="2800" dirty="0" smtClean="0">
                <a:solidFill>
                  <a:srgbClr val="FF0000"/>
                </a:solidFill>
              </a:rPr>
              <a:t>(Juan 14:6). </a:t>
            </a:r>
            <a:r>
              <a:rPr lang="es-CO" sz="2800" b="1" dirty="0" smtClean="0"/>
              <a:t>Porque separados </a:t>
            </a:r>
            <a:r>
              <a:rPr lang="es-CO" sz="2800" b="1" dirty="0"/>
              <a:t>de mí nada podéis </a:t>
            </a:r>
            <a:r>
              <a:rPr lang="es-CO" sz="2800" b="1" dirty="0" smtClean="0"/>
              <a:t>h</a:t>
            </a:r>
            <a:r>
              <a:rPr lang="es-CO" sz="2800" dirty="0" smtClean="0"/>
              <a:t>acer”. </a:t>
            </a:r>
            <a:r>
              <a:rPr lang="es-CO" sz="2800" dirty="0" smtClean="0">
                <a:solidFill>
                  <a:srgbClr val="FF0000"/>
                </a:solidFill>
              </a:rPr>
              <a:t>(Juan 15:5).</a:t>
            </a:r>
            <a:endParaRPr lang="es-CO" sz="2800" dirty="0">
              <a:solidFill>
                <a:srgbClr val="FF0000"/>
              </a:solidFill>
            </a:endParaRPr>
          </a:p>
        </p:txBody>
      </p:sp>
      <p:pic>
        <p:nvPicPr>
          <p:cNvPr id="6" name="Marcador de contenido 5"/>
          <p:cNvPicPr>
            <a:picLocks noGrp="1" noChangeAspect="1"/>
          </p:cNvPicPr>
          <p:nvPr>
            <p:ph idx="1"/>
          </p:nvPr>
        </p:nvPicPr>
        <p:blipFill>
          <a:blip r:embed="rId3"/>
          <a:stretch>
            <a:fillRect/>
          </a:stretch>
        </p:blipFill>
        <p:spPr>
          <a:xfrm>
            <a:off x="5882926" y="2193841"/>
            <a:ext cx="5795727" cy="4351338"/>
          </a:xfrm>
          <a:prstGeom prst="rect">
            <a:avLst/>
          </a:prstGeom>
          <a:scene3d>
            <a:camera prst="orthographicFront"/>
            <a:lightRig rig="threePt" dir="t"/>
          </a:scene3d>
          <a:sp3d>
            <a:bevelT prst="angle"/>
          </a:sp3d>
        </p:spPr>
      </p:pic>
      <p:pic>
        <p:nvPicPr>
          <p:cNvPr id="5" name="Imagen 4"/>
          <p:cNvPicPr>
            <a:picLocks noChangeAspect="1"/>
          </p:cNvPicPr>
          <p:nvPr/>
        </p:nvPicPr>
        <p:blipFill>
          <a:blip r:embed="rId4"/>
          <a:stretch>
            <a:fillRect/>
          </a:stretch>
        </p:blipFill>
        <p:spPr>
          <a:xfrm>
            <a:off x="336884" y="2050215"/>
            <a:ext cx="5277853" cy="4494964"/>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39771588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O" sz="6000" dirty="0" smtClean="0"/>
              <a:t>HAGAMOS CUENTAS: DICE DIOS. </a:t>
            </a:r>
            <a:endParaRPr lang="es-CO" sz="6000" dirty="0"/>
          </a:p>
        </p:txBody>
      </p:sp>
      <p:sp>
        <p:nvSpPr>
          <p:cNvPr id="3" name="Marcador de contenido 2"/>
          <p:cNvSpPr>
            <a:spLocks noGrp="1"/>
          </p:cNvSpPr>
          <p:nvPr>
            <p:ph idx="1"/>
          </p:nvPr>
        </p:nvSpPr>
        <p:spPr>
          <a:xfrm>
            <a:off x="7138737" y="1953960"/>
            <a:ext cx="4215063" cy="4679449"/>
          </a:xfrm>
        </p:spPr>
        <p:txBody>
          <a:bodyPr>
            <a:normAutofit/>
          </a:bodyPr>
          <a:lstStyle/>
          <a:p>
            <a:pPr marL="0" indent="0" algn="ctr">
              <a:buNone/>
            </a:pPr>
            <a:r>
              <a:rPr lang="es-CO" dirty="0" smtClean="0"/>
              <a:t>“Lavaos </a:t>
            </a:r>
            <a:r>
              <a:rPr lang="es-CO" dirty="0"/>
              <a:t>y limpiaos, quitad la iniquidad de vuestras </a:t>
            </a:r>
            <a:r>
              <a:rPr lang="es-CO" dirty="0" smtClean="0"/>
              <a:t>obras de </a:t>
            </a:r>
            <a:r>
              <a:rPr lang="es-CO" dirty="0"/>
              <a:t>delante de mis ojos, dejad de hacer lo malo, </a:t>
            </a:r>
            <a:endParaRPr lang="es-CO" dirty="0" smtClean="0"/>
          </a:p>
          <a:p>
            <a:pPr marL="0" indent="0" algn="ctr">
              <a:buNone/>
            </a:pPr>
            <a:r>
              <a:rPr lang="es-CO" dirty="0" smtClean="0"/>
              <a:t>17 </a:t>
            </a:r>
            <a:r>
              <a:rPr lang="es-CO" dirty="0"/>
              <a:t>aprended a hacer el bien, buscad el derecho, socorred al agraviado, haced </a:t>
            </a:r>
            <a:r>
              <a:rPr lang="es-CO" dirty="0" smtClean="0"/>
              <a:t>justicia </a:t>
            </a:r>
            <a:r>
              <a:rPr lang="es-CO" dirty="0"/>
              <a:t>al huérfano, amparad a la </a:t>
            </a:r>
            <a:r>
              <a:rPr lang="es-CO" dirty="0" smtClean="0"/>
              <a:t>viuda” </a:t>
            </a:r>
          </a:p>
          <a:p>
            <a:pPr marL="0" indent="0" algn="ctr">
              <a:buNone/>
            </a:pPr>
            <a:r>
              <a:rPr lang="es-CO" dirty="0" smtClean="0">
                <a:solidFill>
                  <a:srgbClr val="FF0000"/>
                </a:solidFill>
              </a:rPr>
              <a:t>(Is.1.16,17).</a:t>
            </a:r>
            <a:endParaRPr lang="es-CO" dirty="0">
              <a:solidFill>
                <a:srgbClr val="FF0000"/>
              </a:solidFill>
            </a:endParaRPr>
          </a:p>
        </p:txBody>
      </p:sp>
      <p:pic>
        <p:nvPicPr>
          <p:cNvPr id="5" name="Imagen 4"/>
          <p:cNvPicPr>
            <a:picLocks noChangeAspect="1"/>
          </p:cNvPicPr>
          <p:nvPr/>
        </p:nvPicPr>
        <p:blipFill>
          <a:blip r:embed="rId2"/>
          <a:stretch>
            <a:fillRect/>
          </a:stretch>
        </p:blipFill>
        <p:spPr>
          <a:xfrm>
            <a:off x="176462" y="1953961"/>
            <a:ext cx="6641433" cy="4679449"/>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8487327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85010"/>
            <a:ext cx="11454063" cy="6472989"/>
          </a:xfrm>
        </p:spPr>
        <p:txBody>
          <a:bodyPr>
            <a:normAutofit lnSpcReduction="10000"/>
          </a:bodyPr>
          <a:lstStyle/>
          <a:p>
            <a:pPr marL="0" indent="0" algn="just">
              <a:buNone/>
            </a:pPr>
            <a:r>
              <a:rPr lang="es-CO" sz="3300" b="1" dirty="0"/>
              <a:t>El pecado da por resultado contaminación moral y decadencia espiritual. </a:t>
            </a:r>
            <a:endParaRPr lang="es-CO" sz="3300" b="1" dirty="0" smtClean="0"/>
          </a:p>
          <a:p>
            <a:pPr algn="just"/>
            <a:r>
              <a:rPr lang="es-CO" dirty="0" smtClean="0"/>
              <a:t>Cuando </a:t>
            </a:r>
            <a:r>
              <a:rPr lang="es-CO" dirty="0"/>
              <a:t>David pecó, su ruego fue: “</a:t>
            </a:r>
            <a:r>
              <a:rPr lang="es-CO" b="1" dirty="0"/>
              <a:t>Lávame, y seré más blanco que la nieve</a:t>
            </a:r>
            <a:r>
              <a:rPr lang="es-CO" dirty="0"/>
              <a:t>” </a:t>
            </a:r>
            <a:r>
              <a:rPr lang="es-CO" dirty="0" smtClean="0">
                <a:solidFill>
                  <a:srgbClr val="FF0000"/>
                </a:solidFill>
              </a:rPr>
              <a:t>(Sal.51:7</a:t>
            </a:r>
            <a:r>
              <a:rPr lang="es-CO" dirty="0">
                <a:solidFill>
                  <a:srgbClr val="FF0000"/>
                </a:solidFill>
              </a:rPr>
              <a:t>). </a:t>
            </a:r>
            <a:r>
              <a:rPr lang="es-CO" dirty="0" smtClean="0"/>
              <a:t>David Reconoció </a:t>
            </a:r>
            <a:r>
              <a:rPr lang="es-CO" dirty="0"/>
              <a:t>la contaminación del pecado y pidió a Dios un corazón </a:t>
            </a:r>
            <a:r>
              <a:rPr lang="es-CO" dirty="0" smtClean="0"/>
              <a:t>limpio</a:t>
            </a:r>
            <a:r>
              <a:rPr lang="es-CO" dirty="0" smtClean="0">
                <a:solidFill>
                  <a:srgbClr val="FF0000"/>
                </a:solidFill>
              </a:rPr>
              <a:t> </a:t>
            </a:r>
            <a:r>
              <a:rPr lang="es-CO" dirty="0"/>
              <a:t>y su ruego fue escuchado. </a:t>
            </a:r>
            <a:endParaRPr lang="es-CO" dirty="0" smtClean="0"/>
          </a:p>
          <a:p>
            <a:pPr algn="just"/>
            <a:r>
              <a:rPr lang="es-CO" dirty="0" smtClean="0"/>
              <a:t>Cada </a:t>
            </a:r>
            <a:r>
              <a:rPr lang="es-CO" dirty="0"/>
              <a:t>pecador necesita purificación moral; su corazón debe ser limpiado de la corrupción moral. Dios quiere limpiar de toda iniquidad el corazón del </a:t>
            </a:r>
            <a:r>
              <a:rPr lang="es-CO" dirty="0" smtClean="0"/>
              <a:t>pecador. </a:t>
            </a:r>
            <a:r>
              <a:rPr lang="es-CO" dirty="0">
                <a:solidFill>
                  <a:srgbClr val="FF0000"/>
                </a:solidFill>
              </a:rPr>
              <a:t>(</a:t>
            </a:r>
            <a:r>
              <a:rPr lang="es-CO" dirty="0" smtClean="0">
                <a:solidFill>
                  <a:srgbClr val="FF0000"/>
                </a:solidFill>
              </a:rPr>
              <a:t>Jer.4:14</a:t>
            </a:r>
            <a:r>
              <a:rPr lang="es-CO" dirty="0">
                <a:solidFill>
                  <a:srgbClr val="FF0000"/>
                </a:solidFill>
              </a:rPr>
              <a:t>); </a:t>
            </a:r>
            <a:r>
              <a:rPr lang="es-CO" dirty="0"/>
              <a:t>lo exhorta a que limpie sus manos de impiedad </a:t>
            </a:r>
            <a:r>
              <a:rPr lang="es-CO" dirty="0" smtClean="0">
                <a:solidFill>
                  <a:srgbClr val="FF0000"/>
                </a:solidFill>
              </a:rPr>
              <a:t>(Sant..4:8</a:t>
            </a:r>
            <a:r>
              <a:rPr lang="es-CO" dirty="0">
                <a:solidFill>
                  <a:srgbClr val="FF0000"/>
                </a:solidFill>
              </a:rPr>
              <a:t>). </a:t>
            </a:r>
            <a:endParaRPr lang="es-CO" dirty="0" smtClean="0">
              <a:solidFill>
                <a:srgbClr val="FF0000"/>
              </a:solidFill>
            </a:endParaRPr>
          </a:p>
          <a:p>
            <a:pPr algn="just"/>
            <a:r>
              <a:rPr lang="es-CO" dirty="0" smtClean="0"/>
              <a:t>“Si </a:t>
            </a:r>
            <a:r>
              <a:rPr lang="es-CO" dirty="0"/>
              <a:t>Jehová de los ejércitos no nos hubiera dejado un resto </a:t>
            </a:r>
            <a:r>
              <a:rPr lang="es-CO" dirty="0" smtClean="0"/>
              <a:t>–remanente- pequeño, </a:t>
            </a:r>
            <a:r>
              <a:rPr lang="es-CO" dirty="0"/>
              <a:t>seríamos como Sodoma</a:t>
            </a:r>
            <a:r>
              <a:rPr lang="es-CO" dirty="0" smtClean="0"/>
              <a:t>, semejantes </a:t>
            </a:r>
            <a:r>
              <a:rPr lang="es-CO" dirty="0"/>
              <a:t>a </a:t>
            </a:r>
            <a:r>
              <a:rPr lang="es-CO" dirty="0" smtClean="0"/>
              <a:t>Gomorra. 10 ¡Príncipes </a:t>
            </a:r>
            <a:r>
              <a:rPr lang="es-CO" dirty="0"/>
              <a:t>de Sodoma</a:t>
            </a:r>
            <a:r>
              <a:rPr lang="es-CO" dirty="0" smtClean="0"/>
              <a:t>, oíd </a:t>
            </a:r>
            <a:r>
              <a:rPr lang="es-CO" dirty="0"/>
              <a:t>la palabra de Jehová! ¡Escuchad la ley de nuestro Dios</a:t>
            </a:r>
            <a:r>
              <a:rPr lang="es-CO" dirty="0" smtClean="0"/>
              <a:t>, pueblo </a:t>
            </a:r>
            <a:r>
              <a:rPr lang="es-CO" dirty="0"/>
              <a:t>de </a:t>
            </a:r>
            <a:r>
              <a:rPr lang="es-CO" dirty="0" smtClean="0"/>
              <a:t>Gomorra </a:t>
            </a:r>
            <a:r>
              <a:rPr lang="es-CO" dirty="0" smtClean="0">
                <a:solidFill>
                  <a:srgbClr val="FF0000"/>
                </a:solidFill>
              </a:rPr>
              <a:t>(Is.1:9,10). </a:t>
            </a:r>
          </a:p>
          <a:p>
            <a:pPr marL="0" indent="0" algn="just">
              <a:buNone/>
            </a:pPr>
            <a:r>
              <a:rPr lang="es-CO" dirty="0" smtClean="0"/>
              <a:t>En el tiempo de Isaías era tal el pecado que imperaba en Israel, que estaban al mismo nivel de Sodoma y Gomorra. Y Jesús dijo que sucederá lo mismo, en el tiempo de su regreso a la tierra. </a:t>
            </a:r>
            <a:r>
              <a:rPr lang="es-CO" dirty="0" smtClean="0">
                <a:solidFill>
                  <a:srgbClr val="FF0000"/>
                </a:solidFill>
              </a:rPr>
              <a:t>(ver Luc.17:26-32; 18:8).  </a:t>
            </a:r>
          </a:p>
        </p:txBody>
      </p:sp>
    </p:spTree>
    <p:extLst>
      <p:ext uri="{BB962C8B-B14F-4D97-AF65-F5344CB8AC3E}">
        <p14:creationId xmlns:p14="http://schemas.microsoft.com/office/powerpoint/2010/main" val="34306550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17094"/>
            <a:ext cx="10515600" cy="6031831"/>
          </a:xfrm>
        </p:spPr>
        <p:txBody>
          <a:bodyPr>
            <a:normAutofit lnSpcReduction="10000"/>
          </a:bodyPr>
          <a:lstStyle/>
          <a:p>
            <a:pPr marL="0" indent="0" algn="just">
              <a:buNone/>
            </a:pPr>
            <a:r>
              <a:rPr lang="es-CO" dirty="0" smtClean="0"/>
              <a:t>Pero cuando el hombre escucha la voz de Dios, El promete </a:t>
            </a:r>
            <a:r>
              <a:rPr lang="es-CO" dirty="0"/>
              <a:t>escribir la ley divina en el corazón humano </a:t>
            </a:r>
            <a:r>
              <a:rPr lang="es-CO" dirty="0">
                <a:solidFill>
                  <a:srgbClr val="FF0000"/>
                </a:solidFill>
              </a:rPr>
              <a:t>(Jer.31:33) </a:t>
            </a:r>
            <a:r>
              <a:rPr lang="es-CO" dirty="0"/>
              <a:t>y limpiar al hombre de toda injusticia </a:t>
            </a:r>
            <a:r>
              <a:rPr lang="es-CO" dirty="0">
                <a:solidFill>
                  <a:srgbClr val="FF0000"/>
                </a:solidFill>
              </a:rPr>
              <a:t>(</a:t>
            </a:r>
            <a:r>
              <a:rPr lang="es-CO" dirty="0" smtClean="0">
                <a:solidFill>
                  <a:srgbClr val="FF0000"/>
                </a:solidFill>
              </a:rPr>
              <a:t>1Ju.1:9</a:t>
            </a:r>
            <a:r>
              <a:rPr lang="es-CO" dirty="0">
                <a:solidFill>
                  <a:srgbClr val="FF0000"/>
                </a:solidFill>
              </a:rPr>
              <a:t>). </a:t>
            </a:r>
            <a:r>
              <a:rPr lang="es-CO" dirty="0"/>
              <a:t>Isaías instó a Jerusalén a que se pusiera sus vestiduras hermosas, porque se acercaba el momento cuando lo inmundo ya no entraría más allí </a:t>
            </a:r>
            <a:r>
              <a:rPr lang="es-CO" dirty="0">
                <a:solidFill>
                  <a:srgbClr val="FF0000"/>
                </a:solidFill>
              </a:rPr>
              <a:t>(Isa.52:1). </a:t>
            </a:r>
          </a:p>
          <a:p>
            <a:pPr algn="just"/>
            <a:endParaRPr lang="es-CO" dirty="0" smtClean="0"/>
          </a:p>
          <a:p>
            <a:pPr marL="457200" lvl="1" indent="0" algn="just">
              <a:buNone/>
            </a:pPr>
            <a:r>
              <a:rPr lang="es-CO" sz="3200" dirty="0" smtClean="0"/>
              <a:t>Juan </a:t>
            </a:r>
            <a:r>
              <a:rPr lang="es-CO" sz="3200" dirty="0"/>
              <a:t>afirmó que ninguna cosa inmunda entraría en la Santa Ciudad </a:t>
            </a:r>
            <a:r>
              <a:rPr lang="es-CO" sz="3200" dirty="0">
                <a:solidFill>
                  <a:srgbClr val="FF0000"/>
                </a:solidFill>
              </a:rPr>
              <a:t>(Ap.21:27)</a:t>
            </a:r>
            <a:r>
              <a:rPr lang="es-CO" sz="3200" dirty="0"/>
              <a:t>. Isaías procuraba enseñar a Israel que Dios, el “Santo de Israel”, exige que su pueblo sea santo. </a:t>
            </a:r>
            <a:endParaRPr lang="es-CO" sz="3200" dirty="0" smtClean="0"/>
          </a:p>
          <a:p>
            <a:pPr marL="0" indent="0">
              <a:buNone/>
            </a:pPr>
            <a:endParaRPr lang="es-CO" dirty="0" smtClean="0"/>
          </a:p>
          <a:p>
            <a:pPr marL="0" indent="0" algn="just">
              <a:buNone/>
            </a:pPr>
            <a:r>
              <a:rPr lang="es-CO" dirty="0" smtClean="0"/>
              <a:t>Dejad </a:t>
            </a:r>
            <a:r>
              <a:rPr lang="es-CO" dirty="0"/>
              <a:t>de hacer lo </a:t>
            </a:r>
            <a:r>
              <a:rPr lang="es-CO" dirty="0" smtClean="0"/>
              <a:t>malo dice  Dios, Dios </a:t>
            </a:r>
            <a:r>
              <a:rPr lang="es-CO" dirty="0"/>
              <a:t>pidió a su pueblo que abandonara el pecado. El era santo, y ellos también debían ser santos</a:t>
            </a:r>
            <a:r>
              <a:rPr lang="es-CO" dirty="0" smtClean="0"/>
              <a:t>. </a:t>
            </a:r>
            <a:r>
              <a:rPr lang="es-CO" dirty="0"/>
              <a:t>El mal debe ser eliminado </a:t>
            </a:r>
            <a:r>
              <a:rPr lang="es-CO" dirty="0" smtClean="0"/>
              <a:t>–ahora- de </a:t>
            </a:r>
            <a:r>
              <a:rPr lang="es-CO" dirty="0"/>
              <a:t>la vida de cada hijo de Dios. El pecado no existirá en la atmósfera pura del cielo, y todos los que entren allí llevarán las vestiduras de justicia. </a:t>
            </a:r>
          </a:p>
        </p:txBody>
      </p:sp>
    </p:spTree>
    <p:extLst>
      <p:ext uri="{BB962C8B-B14F-4D97-AF65-F5344CB8AC3E}">
        <p14:creationId xmlns:p14="http://schemas.microsoft.com/office/powerpoint/2010/main" val="6652226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02105" y="240631"/>
            <a:ext cx="10315074" cy="6336632"/>
          </a:xfrm>
          <a:prstGeom prst="rect">
            <a:avLst/>
          </a:prstGeom>
        </p:spPr>
      </p:pic>
    </p:spTree>
    <p:extLst>
      <p:ext uri="{BB962C8B-B14F-4D97-AF65-F5344CB8AC3E}">
        <p14:creationId xmlns:p14="http://schemas.microsoft.com/office/powerpoint/2010/main" val="12088557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52926" y="433137"/>
            <a:ext cx="5117432" cy="6112041"/>
          </a:xfrm>
          <a:prstGeom prst="rect">
            <a:avLst/>
          </a:prstGeom>
        </p:spPr>
      </p:pic>
      <p:pic>
        <p:nvPicPr>
          <p:cNvPr id="5" name="Imagen 4"/>
          <p:cNvPicPr>
            <a:picLocks noChangeAspect="1"/>
          </p:cNvPicPr>
          <p:nvPr/>
        </p:nvPicPr>
        <p:blipFill>
          <a:blip r:embed="rId3"/>
          <a:stretch>
            <a:fillRect/>
          </a:stretch>
        </p:blipFill>
        <p:spPr>
          <a:xfrm>
            <a:off x="5369719" y="433138"/>
            <a:ext cx="6373102" cy="5951620"/>
          </a:xfrm>
          <a:prstGeom prst="rect">
            <a:avLst/>
          </a:prstGeom>
        </p:spPr>
      </p:pic>
    </p:spTree>
    <p:extLst>
      <p:ext uri="{BB962C8B-B14F-4D97-AF65-F5344CB8AC3E}">
        <p14:creationId xmlns:p14="http://schemas.microsoft.com/office/powerpoint/2010/main" val="38991856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770021" y="176464"/>
            <a:ext cx="10748210" cy="6336631"/>
          </a:xfrm>
          <a:prstGeom prst="rect">
            <a:avLst/>
          </a:prstGeom>
        </p:spPr>
      </p:pic>
    </p:spTree>
    <p:extLst>
      <p:ext uri="{BB962C8B-B14F-4D97-AF65-F5344CB8AC3E}">
        <p14:creationId xmlns:p14="http://schemas.microsoft.com/office/powerpoint/2010/main" val="28039368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137" y="272716"/>
            <a:ext cx="11389895" cy="6320589"/>
          </a:xfrm>
          <a:solidFill>
            <a:schemeClr val="accent3">
              <a:lumMod val="20000"/>
              <a:lumOff val="80000"/>
            </a:schemeClr>
          </a:solidFill>
          <a:scene3d>
            <a:camera prst="orthographicFront"/>
            <a:lightRig rig="threePt" dir="t"/>
          </a:scene3d>
          <a:sp3d>
            <a:bevelT prst="angle"/>
          </a:sp3d>
        </p:spPr>
        <p:txBody>
          <a:bodyPr>
            <a:normAutofit lnSpcReduction="10000"/>
          </a:bodyPr>
          <a:lstStyle/>
          <a:p>
            <a:pPr marL="0" indent="0">
              <a:buNone/>
            </a:pPr>
            <a:r>
              <a:rPr lang="es-CO" sz="3300" dirty="0">
                <a:solidFill>
                  <a:srgbClr val="FF0000"/>
                </a:solidFill>
              </a:rPr>
              <a:t>Isaías 1:15,16</a:t>
            </a:r>
          </a:p>
          <a:p>
            <a:pPr algn="just"/>
            <a:r>
              <a:rPr lang="es-CO" dirty="0" smtClean="0"/>
              <a:t>“</a:t>
            </a:r>
            <a:r>
              <a:rPr lang="es-CO" i="1" dirty="0" smtClean="0"/>
              <a:t>Y </a:t>
            </a:r>
            <a:r>
              <a:rPr lang="es-CO" i="1" dirty="0"/>
              <a:t>cuando extendáis vuestras manos, esconderé mis ojos de vosotros; sí, aunque multipliquéis las oraciones, no escucharé. Vuestras manos están llenas de sangre</a:t>
            </a:r>
            <a:r>
              <a:rPr lang="es-CO" i="1" dirty="0" smtClean="0"/>
              <a:t>.…”</a:t>
            </a:r>
            <a:endParaRPr lang="es-CO" i="1" dirty="0"/>
          </a:p>
          <a:p>
            <a:pPr algn="just"/>
            <a:r>
              <a:rPr lang="es-CO" dirty="0" smtClean="0"/>
              <a:t>Quiere decir que mientras persista el propósito de continuar en el pecado “Yo </a:t>
            </a:r>
            <a:r>
              <a:rPr lang="es-CO" dirty="0"/>
              <a:t>no </a:t>
            </a:r>
            <a:r>
              <a:rPr lang="es-CO" dirty="0" smtClean="0"/>
              <a:t>oiré”. La </a:t>
            </a:r>
            <a:r>
              <a:rPr lang="es-CO" dirty="0"/>
              <a:t>oración debe ser sincera para que pueda ser oída. Las oraciones de los hipócritas no serán escuchadas </a:t>
            </a:r>
            <a:r>
              <a:rPr lang="es-CO" dirty="0">
                <a:solidFill>
                  <a:srgbClr val="FF0000"/>
                </a:solidFill>
              </a:rPr>
              <a:t>(</a:t>
            </a:r>
            <a:r>
              <a:rPr lang="es-CO" dirty="0" smtClean="0">
                <a:solidFill>
                  <a:srgbClr val="FF0000"/>
                </a:solidFill>
              </a:rPr>
              <a:t>Mat.6:5</a:t>
            </a:r>
            <a:r>
              <a:rPr lang="es-CO" dirty="0">
                <a:solidFill>
                  <a:srgbClr val="FF0000"/>
                </a:solidFill>
              </a:rPr>
              <a:t>; </a:t>
            </a:r>
            <a:r>
              <a:rPr lang="es-CO" dirty="0" smtClean="0">
                <a:solidFill>
                  <a:srgbClr val="FF0000"/>
                </a:solidFill>
              </a:rPr>
              <a:t>Luk.18:14</a:t>
            </a:r>
            <a:r>
              <a:rPr lang="es-CO" dirty="0">
                <a:solidFill>
                  <a:srgbClr val="FF0000"/>
                </a:solidFill>
              </a:rPr>
              <a:t>). </a:t>
            </a:r>
            <a:r>
              <a:rPr lang="es-CO" dirty="0"/>
              <a:t>Las oraciones no necesariamente son efectivas porque sean largas y frecuentes </a:t>
            </a:r>
            <a:r>
              <a:rPr lang="es-CO" dirty="0">
                <a:solidFill>
                  <a:srgbClr val="FF0000"/>
                </a:solidFill>
              </a:rPr>
              <a:t>(</a:t>
            </a:r>
            <a:r>
              <a:rPr lang="es-CO" dirty="0" smtClean="0">
                <a:solidFill>
                  <a:srgbClr val="FF0000"/>
                </a:solidFill>
              </a:rPr>
              <a:t>Mat.6:7</a:t>
            </a:r>
            <a:r>
              <a:rPr lang="es-CO" dirty="0">
                <a:solidFill>
                  <a:srgbClr val="FF0000"/>
                </a:solidFill>
              </a:rPr>
              <a:t>). </a:t>
            </a:r>
            <a:r>
              <a:rPr lang="es-CO" dirty="0"/>
              <a:t>Las plegarias de los impíos, cuyas manos están manchadas de sangre y que persisten en sus malos caminos, no llegarán hasta el trono de la gracia. </a:t>
            </a:r>
            <a:endParaRPr lang="es-CO" dirty="0" smtClean="0"/>
          </a:p>
          <a:p>
            <a:pPr marL="0" indent="0" algn="just">
              <a:buNone/>
            </a:pPr>
            <a:r>
              <a:rPr lang="es-CO" dirty="0" smtClean="0"/>
              <a:t>Los </a:t>
            </a:r>
            <a:r>
              <a:rPr lang="es-CO" dirty="0"/>
              <a:t>hebreos de los días de Isaías externamente parecían ser gente muy religiosa que daba gran importancia a la oración, pero se negaban a abandonar sus pecados. Sus oraciones provenían de los labios, pero no emanaban del corazón. Dios dice claramente que </a:t>
            </a:r>
            <a:r>
              <a:rPr lang="es-CO" dirty="0" smtClean="0"/>
              <a:t>rehúsa </a:t>
            </a:r>
            <a:r>
              <a:rPr lang="es-CO" dirty="0"/>
              <a:t>escuchar tales plegarias. </a:t>
            </a:r>
          </a:p>
        </p:txBody>
      </p:sp>
    </p:spTree>
    <p:extLst>
      <p:ext uri="{BB962C8B-B14F-4D97-AF65-F5344CB8AC3E}">
        <p14:creationId xmlns:p14="http://schemas.microsoft.com/office/powerpoint/2010/main" val="25047446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6883" y="365125"/>
            <a:ext cx="11502191" cy="1325563"/>
          </a:xfrm>
        </p:spPr>
        <p:txBody>
          <a:bodyPr>
            <a:normAutofit fontScale="90000"/>
          </a:bodyPr>
          <a:lstStyle/>
          <a:p>
            <a:r>
              <a:rPr lang="es-CO" dirty="0" smtClean="0"/>
              <a:t>A pesar del pecado que existía en Israel, Ezequiel 2.3-7, nos habla del propósito de Dios para con su pueblo.</a:t>
            </a:r>
            <a:endParaRPr lang="es-CO" dirty="0"/>
          </a:p>
        </p:txBody>
      </p:sp>
      <p:sp>
        <p:nvSpPr>
          <p:cNvPr id="3" name="Marcador de contenido 2"/>
          <p:cNvSpPr>
            <a:spLocks noGrp="1"/>
          </p:cNvSpPr>
          <p:nvPr>
            <p:ph idx="1"/>
          </p:nvPr>
        </p:nvSpPr>
        <p:spPr>
          <a:xfrm>
            <a:off x="336883" y="2133600"/>
            <a:ext cx="11502191" cy="4507831"/>
          </a:xfrm>
          <a:solidFill>
            <a:schemeClr val="accent2">
              <a:lumMod val="20000"/>
              <a:lumOff val="80000"/>
            </a:schemeClr>
          </a:solidFill>
          <a:scene3d>
            <a:camera prst="orthographicFront"/>
            <a:lightRig rig="threePt" dir="t"/>
          </a:scene3d>
          <a:sp3d>
            <a:bevelT prst="slope"/>
          </a:sp3d>
        </p:spPr>
        <p:txBody>
          <a:bodyPr>
            <a:normAutofit/>
          </a:bodyPr>
          <a:lstStyle/>
          <a:p>
            <a:pPr algn="just"/>
            <a:r>
              <a:rPr lang="es-CO" dirty="0" smtClean="0"/>
              <a:t>3 </a:t>
            </a:r>
            <a:r>
              <a:rPr lang="es-CO" dirty="0"/>
              <a:t>Me dijo: "Hijo de hombre, yo te </a:t>
            </a:r>
            <a:r>
              <a:rPr lang="es-CO" dirty="0" smtClean="0"/>
              <a:t>envío </a:t>
            </a:r>
            <a:r>
              <a:rPr lang="es-CO" dirty="0"/>
              <a:t>a los hijos de Israel, a una nación de rebeldes que se rebelaron contra mí; ellos y sus padres se han rebelado </a:t>
            </a:r>
            <a:r>
              <a:rPr lang="es-CO" dirty="0" smtClean="0"/>
              <a:t>4 </a:t>
            </a:r>
            <a:r>
              <a:rPr lang="es-CO" dirty="0"/>
              <a:t>Yo, pues, te envío a hijos de duro rostro y de empedernido corazón</a:t>
            </a:r>
            <a:r>
              <a:rPr lang="es-CO" dirty="0" smtClean="0"/>
              <a:t>, </a:t>
            </a:r>
            <a:r>
              <a:rPr lang="es-CO" dirty="0"/>
              <a:t>y les dirás: "Así ha dicho Jehová el Señor</a:t>
            </a:r>
            <a:r>
              <a:rPr lang="es-CO" dirty="0" smtClean="0"/>
              <a:t>".5 </a:t>
            </a:r>
            <a:r>
              <a:rPr lang="es-CO" b="1" dirty="0"/>
              <a:t>Acaso ellos escuchen; pero si no escuchan</a:t>
            </a:r>
            <a:r>
              <a:rPr lang="es-CO" b="1" dirty="0" smtClean="0"/>
              <a:t>, </a:t>
            </a:r>
            <a:r>
              <a:rPr lang="es-CO" b="1" dirty="0"/>
              <a:t>porque son una casa rebelde, siempre sabrán que hubo un profeta entre ellos</a:t>
            </a:r>
            <a:r>
              <a:rPr lang="es-CO" dirty="0"/>
              <a:t>. </a:t>
            </a:r>
            <a:r>
              <a:rPr lang="es-CO" dirty="0" smtClean="0"/>
              <a:t>6 </a:t>
            </a:r>
            <a:r>
              <a:rPr lang="es-CO" dirty="0"/>
              <a:t>Pero tú, hijo de hombre, no los temas ni tengas miedo de sus palabras. Aunque te hallas entre zarzas y espinos, y habitas con escorpiones, no tengas miedo de sus palabras, ni temas delante de ellos, porque son una casa rebelde. </a:t>
            </a:r>
            <a:r>
              <a:rPr lang="es-CO" dirty="0" smtClean="0"/>
              <a:t>7 </a:t>
            </a:r>
            <a:r>
              <a:rPr lang="es-CO" b="1" dirty="0"/>
              <a:t>Les hablarás, pues, mis palabras, ya sea que escuchen o que dejen de escuchar, porque son muy </a:t>
            </a:r>
            <a:r>
              <a:rPr lang="es-CO" b="1" dirty="0" smtClean="0"/>
              <a:t>rebeldes”</a:t>
            </a:r>
            <a:r>
              <a:rPr lang="es-CO" dirty="0" smtClean="0"/>
              <a:t>.</a:t>
            </a:r>
            <a:endParaRPr lang="es-CO" dirty="0"/>
          </a:p>
        </p:txBody>
      </p:sp>
    </p:spTree>
    <p:extLst>
      <p:ext uri="{BB962C8B-B14F-4D97-AF65-F5344CB8AC3E}">
        <p14:creationId xmlns:p14="http://schemas.microsoft.com/office/powerpoint/2010/main" val="1893532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just"/>
            <a:r>
              <a:rPr lang="es-CO" dirty="0" smtClean="0"/>
              <a:t>Si acaso había alguien que estuviera dispuesto a escuchar la voz de Dios, la invitación era: </a:t>
            </a:r>
            <a:endParaRPr lang="es-CO" dirty="0"/>
          </a:p>
        </p:txBody>
      </p:sp>
      <p:sp>
        <p:nvSpPr>
          <p:cNvPr id="3" name="Marcador de contenido 2"/>
          <p:cNvSpPr>
            <a:spLocks noGrp="1"/>
          </p:cNvSpPr>
          <p:nvPr>
            <p:ph idx="1"/>
          </p:nvPr>
        </p:nvSpPr>
        <p:spPr>
          <a:xfrm>
            <a:off x="465221" y="1825624"/>
            <a:ext cx="11309684" cy="5032375"/>
          </a:xfrm>
          <a:solidFill>
            <a:schemeClr val="accent2">
              <a:lumMod val="20000"/>
              <a:lumOff val="80000"/>
            </a:schemeClr>
          </a:solidFill>
          <a:scene3d>
            <a:camera prst="orthographicFront"/>
            <a:lightRig rig="threePt" dir="t"/>
          </a:scene3d>
          <a:sp3d>
            <a:bevelT prst="slope"/>
          </a:sp3d>
        </p:spPr>
        <p:txBody>
          <a:bodyPr>
            <a:normAutofit lnSpcReduction="10000"/>
          </a:bodyPr>
          <a:lstStyle/>
          <a:p>
            <a:pPr marL="0" indent="0" algn="just">
              <a:buNone/>
            </a:pPr>
            <a:r>
              <a:rPr lang="es-CO" dirty="0" smtClean="0">
                <a:solidFill>
                  <a:srgbClr val="FF0000"/>
                </a:solidFill>
              </a:rPr>
              <a:t>Is.1: 18.  </a:t>
            </a:r>
            <a:r>
              <a:rPr lang="es-CO" dirty="0"/>
              <a:t>"</a:t>
            </a:r>
            <a:r>
              <a:rPr lang="es-CO" b="1" i="1" dirty="0"/>
              <a:t>Venid luego, dice </a:t>
            </a:r>
            <a:r>
              <a:rPr lang="es-CO" b="1" i="1" dirty="0" smtClean="0"/>
              <a:t>Jehová, y </a:t>
            </a:r>
            <a:r>
              <a:rPr lang="es-CO" b="1" i="1" dirty="0"/>
              <a:t>estemos a cuenta</a:t>
            </a:r>
            <a:r>
              <a:rPr lang="es-CO" b="1" i="1" dirty="0" smtClean="0"/>
              <a:t>: </a:t>
            </a:r>
            <a:r>
              <a:rPr lang="es-CO" b="1" i="1" dirty="0"/>
              <a:t>aunque vuestros pecados </a:t>
            </a:r>
            <a:r>
              <a:rPr lang="es-CO" b="1" i="1" dirty="0" smtClean="0"/>
              <a:t>sean como </a:t>
            </a:r>
            <a:r>
              <a:rPr lang="es-CO" b="1" i="1" dirty="0"/>
              <a:t>la grana, como la nieve serán emblanquecidos; aunque sean rojos como el carmesí, vendrán a ser como blanca </a:t>
            </a:r>
            <a:r>
              <a:rPr lang="es-CO" b="1" i="1" dirty="0" smtClean="0"/>
              <a:t>lana</a:t>
            </a:r>
            <a:r>
              <a:rPr lang="es-CO" dirty="0" smtClean="0"/>
              <a:t>”.</a:t>
            </a:r>
          </a:p>
          <a:p>
            <a:pPr algn="just"/>
            <a:r>
              <a:rPr lang="es-CO" dirty="0" smtClean="0"/>
              <a:t>“Venid luego” o ”Venid </a:t>
            </a:r>
            <a:r>
              <a:rPr lang="es-CO" dirty="0"/>
              <a:t>y entendámonos</a:t>
            </a:r>
            <a:r>
              <a:rPr lang="es-CO" dirty="0" smtClean="0"/>
              <a:t>”, HAGAMOS CUENTAS: Este pasaje, es uno de los más hermosos pasajes de la Biblia: “</a:t>
            </a:r>
            <a:r>
              <a:rPr lang="es-CO" b="1" i="1" dirty="0" smtClean="0"/>
              <a:t>Así </a:t>
            </a:r>
            <a:r>
              <a:rPr lang="es-CO" b="1" i="1" dirty="0"/>
              <a:t>os digo que hay gozo delante de los ángeles de Dios por </a:t>
            </a:r>
            <a:r>
              <a:rPr lang="es-CO" b="1" i="1" dirty="0" smtClean="0"/>
              <a:t>UN </a:t>
            </a:r>
            <a:r>
              <a:rPr lang="es-CO" b="1" i="1" dirty="0"/>
              <a:t>pecador que se </a:t>
            </a:r>
            <a:r>
              <a:rPr lang="es-CO" b="1" i="1" dirty="0" smtClean="0"/>
              <a:t>arrepiente</a:t>
            </a:r>
            <a:r>
              <a:rPr lang="es-CO" dirty="0" smtClean="0"/>
              <a:t>”. </a:t>
            </a:r>
            <a:r>
              <a:rPr lang="es-CO" dirty="0" smtClean="0">
                <a:solidFill>
                  <a:srgbClr val="FF0000"/>
                </a:solidFill>
              </a:rPr>
              <a:t>(Luc.15:10). </a:t>
            </a:r>
            <a:r>
              <a:rPr lang="es-CO" dirty="0" smtClean="0"/>
              <a:t>Al hacer cuentas con Dios, el hombre siempre sale ganador, porque Dios está dispuesto a saldar la deuda, con la sangre de Cristo, y otorgarnos el </a:t>
            </a:r>
            <a:r>
              <a:rPr lang="es-CO" dirty="0" err="1" smtClean="0"/>
              <a:t>El</a:t>
            </a:r>
            <a:r>
              <a:rPr lang="es-CO" dirty="0" smtClean="0"/>
              <a:t> perdón. </a:t>
            </a:r>
          </a:p>
          <a:p>
            <a:pPr marL="0" indent="0" algn="just">
              <a:buNone/>
            </a:pPr>
            <a:r>
              <a:rPr lang="es-CO" dirty="0" smtClean="0"/>
              <a:t>Dios </a:t>
            </a:r>
            <a:r>
              <a:rPr lang="es-CO" dirty="0"/>
              <a:t>invita a los hombres a que se encuentren con él, a fin de tratar libre y francamente sus problemas. El Señor no es un juez desconsiderado, ni un tirano arbitrario, sino un padre bondadoso y un amigo. Dios se interesa en las cosas que afectan al hombre, y se preocupa por el bienestar humano. </a:t>
            </a:r>
          </a:p>
        </p:txBody>
      </p:sp>
    </p:spTree>
    <p:extLst>
      <p:ext uri="{BB962C8B-B14F-4D97-AF65-F5344CB8AC3E}">
        <p14:creationId xmlns:p14="http://schemas.microsoft.com/office/powerpoint/2010/main" val="29220168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137" y="320842"/>
            <a:ext cx="11438021" cy="6240379"/>
          </a:xfrm>
          <a:solidFill>
            <a:schemeClr val="accent5">
              <a:lumMod val="20000"/>
              <a:lumOff val="80000"/>
            </a:schemeClr>
          </a:solidFill>
          <a:scene3d>
            <a:camera prst="orthographicFront"/>
            <a:lightRig rig="threePt" dir="t"/>
          </a:scene3d>
          <a:sp3d>
            <a:bevelT prst="angle"/>
          </a:sp3d>
        </p:spPr>
        <p:txBody>
          <a:bodyPr>
            <a:noAutofit/>
          </a:bodyPr>
          <a:lstStyle/>
          <a:p>
            <a:pPr marL="0" indent="0" algn="just">
              <a:buNone/>
            </a:pPr>
            <a:r>
              <a:rPr lang="es-CO" dirty="0" smtClean="0"/>
              <a:t>Todas </a:t>
            </a:r>
            <a:r>
              <a:rPr lang="es-CO" dirty="0"/>
              <a:t>las advertencias divinas son dadas para el bien del hombre. Esto es lo que él anhela que el hombre crea y comprenda. Difícilmente podría concebirse una manifestación más atrayente del maravilloso amor y gran bondad de Dios, que la que se encuentra en esta misericordiosa invitación a estar ‘</a:t>
            </a:r>
            <a:r>
              <a:rPr lang="es-CO" b="1" dirty="0"/>
              <a:t>a cuentas</a:t>
            </a:r>
            <a:r>
              <a:rPr lang="es-CO" dirty="0"/>
              <a:t>” </a:t>
            </a:r>
            <a:r>
              <a:rPr lang="es-CO" b="1" dirty="0"/>
              <a:t>con el Señor del cielo y de la tierra</a:t>
            </a:r>
            <a:r>
              <a:rPr lang="es-CO" dirty="0"/>
              <a:t>. </a:t>
            </a:r>
            <a:endParaRPr lang="es-CO" dirty="0" smtClean="0"/>
          </a:p>
          <a:p>
            <a:pPr marL="0" indent="0" algn="just">
              <a:buNone/>
            </a:pPr>
            <a:r>
              <a:rPr lang="es-CO" dirty="0" smtClean="0"/>
              <a:t>Dios </a:t>
            </a:r>
            <a:r>
              <a:rPr lang="es-CO" dirty="0"/>
              <a:t>es razonable, y desea que los hombres comprendan que para provecho de ellos desea que abandonen el pecado y anden por sendas de justicia. El hombre fue dotado de la capacidad de razonar para que la empleara, y la mejor forma de usar este don es descubrir cuáles son los beneficios de la obediencia y las angustias de la transgresión. </a:t>
            </a:r>
          </a:p>
          <a:p>
            <a:pPr marL="0" indent="0" algn="just">
              <a:buNone/>
            </a:pPr>
            <a:endParaRPr lang="es-CO" dirty="0" smtClean="0"/>
          </a:p>
          <a:p>
            <a:pPr marL="0" indent="0" algn="just">
              <a:buNone/>
            </a:pPr>
            <a:r>
              <a:rPr lang="es-CO" dirty="0" smtClean="0"/>
              <a:t>“</a:t>
            </a:r>
            <a:r>
              <a:rPr lang="es-CO" b="1" i="1" dirty="0"/>
              <a:t>aunque vuestros pecados sean como la grana, </a:t>
            </a:r>
            <a:r>
              <a:rPr lang="es-CO" b="1" i="1" dirty="0" smtClean="0"/>
              <a:t>--rojos- como </a:t>
            </a:r>
            <a:r>
              <a:rPr lang="es-CO" b="1" i="1" dirty="0"/>
              <a:t>la nieve serán emblanquecidos; aunque sean rojos como el carmesí, vendrán a ser como blanca </a:t>
            </a:r>
            <a:r>
              <a:rPr lang="es-CO" b="1" i="1" dirty="0" smtClean="0"/>
              <a:t>lana</a:t>
            </a:r>
            <a:r>
              <a:rPr lang="es-CO" sz="3200" b="1" i="1" dirty="0" smtClean="0"/>
              <a:t>”</a:t>
            </a:r>
            <a:endParaRPr lang="es-CO" b="1" i="1" dirty="0"/>
          </a:p>
        </p:txBody>
      </p:sp>
    </p:spTree>
    <p:extLst>
      <p:ext uri="{BB962C8B-B14F-4D97-AF65-F5344CB8AC3E}">
        <p14:creationId xmlns:p14="http://schemas.microsoft.com/office/powerpoint/2010/main" val="16935922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481262"/>
            <a:ext cx="10515600" cy="5967663"/>
          </a:xfrm>
          <a:solidFill>
            <a:schemeClr val="bg2"/>
          </a:solidFill>
          <a:scene3d>
            <a:camera prst="orthographicFront"/>
            <a:lightRig rig="threePt" dir="t"/>
          </a:scene3d>
          <a:sp3d>
            <a:bevelT prst="slope"/>
          </a:sp3d>
        </p:spPr>
        <p:txBody>
          <a:bodyPr/>
          <a:lstStyle/>
          <a:p>
            <a:r>
              <a:rPr lang="es-CO" dirty="0"/>
              <a:t>El peor de los pecadores puede hallar consuelo y esperanza en esta promesa. En este pasaje Dios nos asegura que, no importa cuán culpables podamos haber sido en lo pasado ni cuán consumado haya sido nuestro pecado, todavía él puede devolvernos la pureza y la santidad</a:t>
            </a:r>
            <a:r>
              <a:rPr lang="es-CO" dirty="0" smtClean="0"/>
              <a:t>.</a:t>
            </a:r>
          </a:p>
          <a:p>
            <a:r>
              <a:rPr lang="es-CO" dirty="0" smtClean="0"/>
              <a:t> </a:t>
            </a:r>
            <a:r>
              <a:rPr lang="es-CO" dirty="0"/>
              <a:t>Esta promesa no sólo tiene que ver con los resultados del pecado, sino con el pecado mismo. Este puede ser erradicado y eliminado por completo de la vida. Con la ayuda de Dios, el pecador puede lograr el dominio completo de todas sus flaquezas</a:t>
            </a:r>
            <a:r>
              <a:rPr lang="es-CO" dirty="0" smtClean="0"/>
              <a:t>.</a:t>
            </a:r>
          </a:p>
          <a:p>
            <a:endParaRPr lang="es-CO" dirty="0" smtClean="0"/>
          </a:p>
          <a:p>
            <a:pPr marL="0" indent="0">
              <a:buNone/>
            </a:pPr>
            <a:r>
              <a:rPr lang="es-CO" dirty="0" smtClean="0"/>
              <a:t>Los </a:t>
            </a:r>
            <a:r>
              <a:rPr lang="es-CO" dirty="0"/>
              <a:t>que sirvan a Dios aborrecerán el mal y amarán el bien </a:t>
            </a:r>
            <a:r>
              <a:rPr lang="es-CO" dirty="0">
                <a:solidFill>
                  <a:srgbClr val="FF0000"/>
                </a:solidFill>
              </a:rPr>
              <a:t>(Amo 5:15). </a:t>
            </a:r>
            <a:r>
              <a:rPr lang="es-CO" dirty="0"/>
              <a:t>"Ninguno puede servir a dos señores, porque odiará al uno y amará al otro, o estimará al uno y menospreciará al otro”. </a:t>
            </a:r>
            <a:r>
              <a:rPr lang="es-CO" dirty="0">
                <a:solidFill>
                  <a:srgbClr val="FF0000"/>
                </a:solidFill>
              </a:rPr>
              <a:t>(Mat.6:24). </a:t>
            </a:r>
          </a:p>
          <a:p>
            <a:endParaRPr lang="es-CO" dirty="0"/>
          </a:p>
        </p:txBody>
      </p:sp>
    </p:spTree>
    <p:extLst>
      <p:ext uri="{BB962C8B-B14F-4D97-AF65-F5344CB8AC3E}">
        <p14:creationId xmlns:p14="http://schemas.microsoft.com/office/powerpoint/2010/main" val="12103889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352926"/>
            <a:ext cx="11566358" cy="6288506"/>
          </a:xfrm>
          <a:solidFill>
            <a:schemeClr val="bg1">
              <a:lumMod val="95000"/>
            </a:schemeClr>
          </a:solidFill>
          <a:scene3d>
            <a:camera prst="orthographicFront"/>
            <a:lightRig rig="threePt" dir="t"/>
          </a:scene3d>
          <a:sp3d>
            <a:bevelT w="152400" h="50800" prst="softRound"/>
          </a:sp3d>
        </p:spPr>
        <p:txBody>
          <a:bodyPr>
            <a:normAutofit/>
          </a:bodyPr>
          <a:lstStyle/>
          <a:p>
            <a:pPr algn="just"/>
            <a:r>
              <a:rPr lang="es-CO" dirty="0" smtClean="0"/>
              <a:t>El </a:t>
            </a:r>
            <a:r>
              <a:rPr lang="es-CO" dirty="0"/>
              <a:t>ser pasivamente “buenos” -es decir abstenerse de malas acciones- no basta para el cristiano. La piedad es un principio activo, y el cultivo de la rectitud es la más segura garantía contra la iniquidad. </a:t>
            </a:r>
            <a:endParaRPr lang="es-CO" dirty="0" smtClean="0"/>
          </a:p>
          <a:p>
            <a:pPr algn="just"/>
            <a:r>
              <a:rPr lang="es-CO" dirty="0" smtClean="0"/>
              <a:t>No </a:t>
            </a:r>
            <a:r>
              <a:rPr lang="es-CO" dirty="0"/>
              <a:t>importa cuáles puedan haber sido sus </a:t>
            </a:r>
            <a:r>
              <a:rPr lang="es-CO" dirty="0" smtClean="0"/>
              <a:t>inclinaciones  </a:t>
            </a:r>
            <a:r>
              <a:rPr lang="es-CO" dirty="0"/>
              <a:t>anteriores, la persona se propondrá no sólo dejar de hacer lo malo, sino que también se esforzará sinceramente para hacer lo mejor que pueda. </a:t>
            </a:r>
            <a:r>
              <a:rPr lang="es-CO" dirty="0" smtClean="0"/>
              <a:t>Para </a:t>
            </a:r>
            <a:r>
              <a:rPr lang="es-CO" dirty="0"/>
              <a:t>alcanzar esta meta, necesitará tanto firmeza de propósito como ayuda del cielo. </a:t>
            </a:r>
            <a:endParaRPr lang="es-CO" dirty="0" smtClean="0"/>
          </a:p>
          <a:p>
            <a:pPr marL="0" indent="0" algn="just">
              <a:buNone/>
            </a:pPr>
            <a:r>
              <a:rPr lang="es-CO" dirty="0" smtClean="0"/>
              <a:t>Los </a:t>
            </a:r>
            <a:r>
              <a:rPr lang="es-CO" dirty="0"/>
              <a:t>hombres no nacen a la vida cristiana con un carácter perfecto, sino que deben aprender, lentamente y con dificultad, a marchar por los caminos de Dios. </a:t>
            </a:r>
            <a:r>
              <a:rPr lang="es-CO" dirty="0" smtClean="0"/>
              <a:t>MEDIANTE ORACIÓN, </a:t>
            </a:r>
            <a:r>
              <a:rPr lang="es-CO" dirty="0" smtClean="0"/>
              <a:t>ESTUDIO, </a:t>
            </a:r>
            <a:r>
              <a:rPr lang="es-CO" dirty="0" smtClean="0"/>
              <a:t>DILIGENCIA</a:t>
            </a:r>
            <a:r>
              <a:rPr lang="es-CO" dirty="0" smtClean="0"/>
              <a:t>, </a:t>
            </a:r>
            <a:r>
              <a:rPr lang="es-CO" dirty="0" smtClean="0"/>
              <a:t>PACIENCIA y PERSEVERANCIA, CON </a:t>
            </a:r>
            <a:r>
              <a:rPr lang="es-CO" dirty="0" smtClean="0"/>
              <a:t>EL TIEMPO PODRÁN ADQUIRIR HÁBITOS DE VIDA CORRECTA. </a:t>
            </a:r>
            <a:r>
              <a:rPr lang="es-CO" dirty="0"/>
              <a:t>Todo aquel que ahora hace el bien ya ha pasado por el lento y difícil proceso de aprender a hacer el bien. Nadie ha aprendido verdaderamente a hacer el bien hasta que la rectitud se haya hecho habitual en él. </a:t>
            </a:r>
            <a:r>
              <a:rPr lang="es-CO" dirty="0" smtClean="0"/>
              <a:t> </a:t>
            </a:r>
            <a:endParaRPr lang="es-CO" dirty="0"/>
          </a:p>
        </p:txBody>
      </p:sp>
    </p:spTree>
    <p:extLst>
      <p:ext uri="{BB962C8B-B14F-4D97-AF65-F5344CB8AC3E}">
        <p14:creationId xmlns:p14="http://schemas.microsoft.com/office/powerpoint/2010/main" val="21253676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8491" y="237275"/>
            <a:ext cx="6863186" cy="870117"/>
          </a:xfrm>
        </p:spPr>
        <p:txBody>
          <a:bodyPr>
            <a:noAutofit/>
          </a:bodyPr>
          <a:lstStyle/>
          <a:p>
            <a:r>
              <a:rPr lang="es-CO" sz="4000" b="1" i="1" dirty="0" smtClean="0">
                <a:solidFill>
                  <a:srgbClr val="FF0000"/>
                </a:solidFill>
              </a:rPr>
              <a:t>Conclusión: </a:t>
            </a:r>
            <a:br>
              <a:rPr lang="es-CO" sz="4000" b="1" i="1" dirty="0" smtClean="0">
                <a:solidFill>
                  <a:srgbClr val="FF0000"/>
                </a:solidFill>
              </a:rPr>
            </a:br>
            <a:r>
              <a:rPr lang="es-CO" sz="4000" b="1" i="1" dirty="0" smtClean="0">
                <a:solidFill>
                  <a:srgbClr val="FF0000"/>
                </a:solidFill>
              </a:rPr>
              <a:t>La escalera de la perfección</a:t>
            </a:r>
            <a:r>
              <a:rPr lang="es-CO" sz="4000" b="1" i="1" dirty="0" smtClean="0"/>
              <a:t> </a:t>
            </a:r>
            <a:endParaRPr lang="es-CO" sz="4000" b="1" i="1" dirty="0"/>
          </a:p>
        </p:txBody>
      </p:sp>
      <p:sp>
        <p:nvSpPr>
          <p:cNvPr id="3" name="Marcador de contenido 2"/>
          <p:cNvSpPr>
            <a:spLocks noGrp="1"/>
          </p:cNvSpPr>
          <p:nvPr>
            <p:ph idx="1"/>
          </p:nvPr>
        </p:nvSpPr>
        <p:spPr>
          <a:xfrm>
            <a:off x="8173451" y="227338"/>
            <a:ext cx="4018549" cy="5839327"/>
          </a:xfrm>
        </p:spPr>
        <p:txBody>
          <a:bodyPr/>
          <a:lstStyle/>
          <a:p>
            <a:pPr marL="0" indent="0" algn="ctr">
              <a:buNone/>
            </a:pPr>
            <a:r>
              <a:rPr lang="es-CO" dirty="0" smtClean="0"/>
              <a:t>Escucha </a:t>
            </a:r>
            <a:r>
              <a:rPr lang="es-CO" dirty="0"/>
              <a:t>lo que te mando: </a:t>
            </a:r>
            <a:endParaRPr lang="es-CO" dirty="0" smtClean="0"/>
          </a:p>
          <a:p>
            <a:pPr marL="0" indent="0" algn="ctr">
              <a:buNone/>
            </a:pPr>
            <a:r>
              <a:rPr lang="es-CO" dirty="0" smtClean="0"/>
              <a:t>“Esfuérzate </a:t>
            </a:r>
            <a:r>
              <a:rPr lang="es-CO" dirty="0"/>
              <a:t>y sé valiente. No temas ni desmayes, que yo soy el Señor tu Dios, y estaré contigo por dondequiera que </a:t>
            </a:r>
            <a:r>
              <a:rPr lang="es-CO" dirty="0" smtClean="0"/>
              <a:t>vayas”. Fueron las palabras de ánimo de Dios a Josué. </a:t>
            </a:r>
            <a:endParaRPr lang="es-CO" dirty="0"/>
          </a:p>
        </p:txBody>
      </p:sp>
      <p:sp>
        <p:nvSpPr>
          <p:cNvPr id="12" name="Rectángulo 11"/>
          <p:cNvSpPr/>
          <p:nvPr/>
        </p:nvSpPr>
        <p:spPr>
          <a:xfrm>
            <a:off x="630380" y="5997083"/>
            <a:ext cx="2286715" cy="523220"/>
          </a:xfrm>
          <a:prstGeom prst="rect">
            <a:avLst/>
          </a:prstGeom>
          <a:solidFill>
            <a:schemeClr val="bg2"/>
          </a:solidFill>
        </p:spPr>
        <p:txBody>
          <a:bodyPr wrap="square">
            <a:spAutoFit/>
          </a:bodyPr>
          <a:lstStyle/>
          <a:p>
            <a:r>
              <a:rPr lang="es-CO" sz="2800" dirty="0" smtClean="0"/>
              <a:t>FE</a:t>
            </a:r>
            <a:endParaRPr lang="es-CO" sz="2800" dirty="0"/>
          </a:p>
        </p:txBody>
      </p:sp>
      <p:sp>
        <p:nvSpPr>
          <p:cNvPr id="13" name="Rectángulo 12"/>
          <p:cNvSpPr/>
          <p:nvPr/>
        </p:nvSpPr>
        <p:spPr>
          <a:xfrm>
            <a:off x="1524239" y="5343057"/>
            <a:ext cx="2138677" cy="523220"/>
          </a:xfrm>
          <a:prstGeom prst="rect">
            <a:avLst/>
          </a:prstGeom>
          <a:solidFill>
            <a:schemeClr val="bg2"/>
          </a:solidFill>
        </p:spPr>
        <p:txBody>
          <a:bodyPr wrap="square">
            <a:spAutoFit/>
          </a:bodyPr>
          <a:lstStyle/>
          <a:p>
            <a:r>
              <a:rPr lang="es-CO" dirty="0"/>
              <a:t> </a:t>
            </a:r>
            <a:r>
              <a:rPr lang="es-CO" sz="2400" b="1" dirty="0"/>
              <a:t>VIRTUD</a:t>
            </a:r>
            <a:r>
              <a:rPr lang="es-CO" sz="2800" dirty="0"/>
              <a:t> </a:t>
            </a:r>
          </a:p>
        </p:txBody>
      </p:sp>
      <p:sp>
        <p:nvSpPr>
          <p:cNvPr id="14" name="Rectángulo 13"/>
          <p:cNvSpPr/>
          <p:nvPr/>
        </p:nvSpPr>
        <p:spPr>
          <a:xfrm>
            <a:off x="2269302" y="4750587"/>
            <a:ext cx="2226700" cy="461665"/>
          </a:xfrm>
          <a:prstGeom prst="rect">
            <a:avLst/>
          </a:prstGeom>
          <a:solidFill>
            <a:schemeClr val="bg2"/>
          </a:solidFill>
        </p:spPr>
        <p:txBody>
          <a:bodyPr wrap="none">
            <a:spAutoFit/>
          </a:bodyPr>
          <a:lstStyle/>
          <a:p>
            <a:r>
              <a:rPr lang="es-CO" sz="2400" dirty="0"/>
              <a:t>CONOCIMIENTO</a:t>
            </a:r>
          </a:p>
        </p:txBody>
      </p:sp>
      <p:sp>
        <p:nvSpPr>
          <p:cNvPr id="15" name="Rectángulo 14"/>
          <p:cNvSpPr/>
          <p:nvPr/>
        </p:nvSpPr>
        <p:spPr>
          <a:xfrm>
            <a:off x="2768051" y="4223519"/>
            <a:ext cx="2353721" cy="461665"/>
          </a:xfrm>
          <a:prstGeom prst="rect">
            <a:avLst/>
          </a:prstGeom>
          <a:solidFill>
            <a:schemeClr val="bg2"/>
          </a:solidFill>
        </p:spPr>
        <p:txBody>
          <a:bodyPr wrap="none">
            <a:spAutoFit/>
          </a:bodyPr>
          <a:lstStyle/>
          <a:p>
            <a:r>
              <a:rPr lang="es-CO" sz="2400" dirty="0"/>
              <a:t>DOMINO PROPIO</a:t>
            </a:r>
          </a:p>
        </p:txBody>
      </p:sp>
      <p:sp>
        <p:nvSpPr>
          <p:cNvPr id="16" name="Rectángulo 15"/>
          <p:cNvSpPr/>
          <p:nvPr/>
        </p:nvSpPr>
        <p:spPr>
          <a:xfrm>
            <a:off x="3370696" y="3673419"/>
            <a:ext cx="2511393" cy="461665"/>
          </a:xfrm>
          <a:prstGeom prst="rect">
            <a:avLst/>
          </a:prstGeom>
          <a:solidFill>
            <a:schemeClr val="bg2"/>
          </a:solidFill>
        </p:spPr>
        <p:txBody>
          <a:bodyPr wrap="none">
            <a:spAutoFit/>
          </a:bodyPr>
          <a:lstStyle/>
          <a:p>
            <a:r>
              <a:rPr lang="es-CO" sz="2400" dirty="0"/>
              <a:t>PERSEVERANCIA    </a:t>
            </a:r>
          </a:p>
        </p:txBody>
      </p:sp>
      <p:sp>
        <p:nvSpPr>
          <p:cNvPr id="17" name="Rectángulo 16"/>
          <p:cNvSpPr/>
          <p:nvPr/>
        </p:nvSpPr>
        <p:spPr>
          <a:xfrm>
            <a:off x="4176483" y="3147002"/>
            <a:ext cx="2815193" cy="461665"/>
          </a:xfrm>
          <a:prstGeom prst="rect">
            <a:avLst/>
          </a:prstGeom>
          <a:solidFill>
            <a:schemeClr val="bg2"/>
          </a:solidFill>
        </p:spPr>
        <p:txBody>
          <a:bodyPr wrap="square">
            <a:spAutoFit/>
          </a:bodyPr>
          <a:lstStyle/>
          <a:p>
            <a:r>
              <a:rPr lang="es-CO" sz="2400" dirty="0"/>
              <a:t>DEVOCIÓN</a:t>
            </a:r>
          </a:p>
        </p:txBody>
      </p:sp>
      <p:sp>
        <p:nvSpPr>
          <p:cNvPr id="18" name="Rectángulo 17"/>
          <p:cNvSpPr/>
          <p:nvPr/>
        </p:nvSpPr>
        <p:spPr>
          <a:xfrm>
            <a:off x="4804935" y="2596902"/>
            <a:ext cx="2666499" cy="461665"/>
          </a:xfrm>
          <a:prstGeom prst="rect">
            <a:avLst/>
          </a:prstGeom>
          <a:solidFill>
            <a:schemeClr val="bg2"/>
          </a:solidFill>
        </p:spPr>
        <p:txBody>
          <a:bodyPr wrap="none">
            <a:spAutoFit/>
          </a:bodyPr>
          <a:lstStyle/>
          <a:p>
            <a:r>
              <a:rPr lang="es-CO" sz="2400" dirty="0"/>
              <a:t>AFECTO FRATERNAL</a:t>
            </a:r>
          </a:p>
        </p:txBody>
      </p:sp>
      <p:sp>
        <p:nvSpPr>
          <p:cNvPr id="19" name="Rectángulo 18"/>
          <p:cNvSpPr/>
          <p:nvPr/>
        </p:nvSpPr>
        <p:spPr>
          <a:xfrm>
            <a:off x="5542408" y="2044664"/>
            <a:ext cx="2221971" cy="463803"/>
          </a:xfrm>
          <a:prstGeom prst="rect">
            <a:avLst/>
          </a:prstGeom>
          <a:solidFill>
            <a:schemeClr val="bg2"/>
          </a:solidFill>
        </p:spPr>
        <p:txBody>
          <a:bodyPr wrap="square">
            <a:spAutoFit/>
          </a:bodyPr>
          <a:lstStyle/>
          <a:p>
            <a:r>
              <a:rPr lang="es-CO" sz="2400" dirty="0"/>
              <a:t>AMOR</a:t>
            </a:r>
            <a:r>
              <a:rPr lang="es-CO" dirty="0"/>
              <a:t>.        </a:t>
            </a:r>
          </a:p>
        </p:txBody>
      </p:sp>
      <p:sp>
        <p:nvSpPr>
          <p:cNvPr id="20" name="Rectángulo 19"/>
          <p:cNvSpPr/>
          <p:nvPr/>
        </p:nvSpPr>
        <p:spPr>
          <a:xfrm>
            <a:off x="352926" y="1563765"/>
            <a:ext cx="3566085" cy="1938992"/>
          </a:xfrm>
          <a:prstGeom prst="rect">
            <a:avLst/>
          </a:prstGeom>
        </p:spPr>
        <p:txBody>
          <a:bodyPr wrap="square">
            <a:spAutoFit/>
          </a:bodyPr>
          <a:lstStyle/>
          <a:p>
            <a:r>
              <a:rPr lang="es-CO" sz="2400" dirty="0" smtClean="0">
                <a:latin typeface="Freestyle Script" panose="030804020302050B0404" pitchFamily="66" charset="0"/>
              </a:rPr>
              <a:t>MAS LA SENDA DE LOS JUSTOS ES COMO LA LUZ DE LA AURORA, QUE VA EN AUMENTO HASTA QUE EL DÍA ES PERFECTO  </a:t>
            </a:r>
          </a:p>
          <a:p>
            <a:r>
              <a:rPr lang="es-CO" sz="2400" dirty="0" smtClean="0">
                <a:solidFill>
                  <a:srgbClr val="FF0000"/>
                </a:solidFill>
              </a:rPr>
              <a:t>2 Prov.4:18</a:t>
            </a:r>
            <a:endParaRPr lang="es-CO" sz="2400" dirty="0">
              <a:solidFill>
                <a:srgbClr val="FF0000"/>
              </a:solidFill>
            </a:endParaRPr>
          </a:p>
        </p:txBody>
      </p:sp>
      <p:pic>
        <p:nvPicPr>
          <p:cNvPr id="21" name="Imagen 20"/>
          <p:cNvPicPr>
            <a:picLocks noChangeAspect="1"/>
          </p:cNvPicPr>
          <p:nvPr/>
        </p:nvPicPr>
        <p:blipFill>
          <a:blip r:embed="rId2"/>
          <a:stretch>
            <a:fillRect/>
          </a:stretch>
        </p:blipFill>
        <p:spPr>
          <a:xfrm>
            <a:off x="8326879" y="3560780"/>
            <a:ext cx="3720389" cy="2379614"/>
          </a:xfrm>
          <a:prstGeom prst="rect">
            <a:avLst/>
          </a:prstGeom>
        </p:spPr>
      </p:pic>
      <p:sp>
        <p:nvSpPr>
          <p:cNvPr id="23" name="Rectángulo 22"/>
          <p:cNvSpPr/>
          <p:nvPr/>
        </p:nvSpPr>
        <p:spPr>
          <a:xfrm>
            <a:off x="5316369" y="4022445"/>
            <a:ext cx="2815913" cy="2246769"/>
          </a:xfrm>
          <a:prstGeom prst="rect">
            <a:avLst/>
          </a:prstGeom>
        </p:spPr>
        <p:txBody>
          <a:bodyPr wrap="square">
            <a:spAutoFit/>
          </a:bodyPr>
          <a:lstStyle/>
          <a:p>
            <a:pPr algn="r"/>
            <a:r>
              <a:rPr lang="es-CO" sz="2800" b="1" dirty="0"/>
              <a:t>Bendiciones para todos. </a:t>
            </a:r>
            <a:endParaRPr lang="es-CO" sz="2800" b="1" dirty="0" smtClean="0"/>
          </a:p>
          <a:p>
            <a:pPr algn="r"/>
            <a:r>
              <a:rPr lang="es-CO" sz="2800" b="1" dirty="0" smtClean="0"/>
              <a:t>Nada </a:t>
            </a:r>
            <a:r>
              <a:rPr lang="es-CO" sz="2800" b="1" dirty="0"/>
              <a:t>de desanimo, </a:t>
            </a:r>
            <a:r>
              <a:rPr lang="es-CO" sz="2800" b="1" dirty="0" smtClean="0"/>
              <a:t>si se puede. </a:t>
            </a:r>
          </a:p>
        </p:txBody>
      </p:sp>
      <p:sp>
        <p:nvSpPr>
          <p:cNvPr id="24" name="Rectángulo 23"/>
          <p:cNvSpPr/>
          <p:nvPr/>
        </p:nvSpPr>
        <p:spPr>
          <a:xfrm>
            <a:off x="2917095" y="6201985"/>
            <a:ext cx="9428671" cy="523220"/>
          </a:xfrm>
          <a:prstGeom prst="rect">
            <a:avLst/>
          </a:prstGeom>
        </p:spPr>
        <p:txBody>
          <a:bodyPr wrap="none">
            <a:spAutoFit/>
          </a:bodyPr>
          <a:lstStyle/>
          <a:p>
            <a:r>
              <a:rPr lang="es-CO" sz="2800" b="1" dirty="0" smtClean="0"/>
              <a:t>PREPÁRENSE. CRISTO YA CASI REGRESA. SI ¡VEN SEÑOR JESÚS!</a:t>
            </a:r>
            <a:endParaRPr lang="es-CO" sz="2400" b="1" dirty="0"/>
          </a:p>
        </p:txBody>
      </p:sp>
      <p:pic>
        <p:nvPicPr>
          <p:cNvPr id="25" name="Imagen 24"/>
          <p:cNvPicPr>
            <a:picLocks noChangeAspect="1"/>
          </p:cNvPicPr>
          <p:nvPr/>
        </p:nvPicPr>
        <p:blipFill>
          <a:blip r:embed="rId3"/>
          <a:stretch>
            <a:fillRect/>
          </a:stretch>
        </p:blipFill>
        <p:spPr>
          <a:xfrm>
            <a:off x="6527078" y="237276"/>
            <a:ext cx="1487959" cy="1619184"/>
          </a:xfrm>
          <a:prstGeom prst="rect">
            <a:avLst/>
          </a:prstGeom>
        </p:spPr>
      </p:pic>
      <p:sp>
        <p:nvSpPr>
          <p:cNvPr id="26" name="Rectángulo 25"/>
          <p:cNvSpPr/>
          <p:nvPr/>
        </p:nvSpPr>
        <p:spPr>
          <a:xfrm rot="19275130">
            <a:off x="-914750" y="3229513"/>
            <a:ext cx="8199694" cy="461665"/>
          </a:xfrm>
          <a:prstGeom prst="rect">
            <a:avLst/>
          </a:prstGeom>
        </p:spPr>
        <p:txBody>
          <a:bodyPr wrap="square">
            <a:spAutoFit/>
          </a:bodyPr>
          <a:lstStyle/>
          <a:p>
            <a:r>
              <a:rPr lang="es-CO" sz="2400" dirty="0"/>
              <a:t>“Por esto mismo, poned toda diligencia en </a:t>
            </a:r>
            <a:r>
              <a:rPr lang="es-CO" sz="2400" dirty="0" smtClean="0"/>
              <a:t>añadir” </a:t>
            </a:r>
            <a:r>
              <a:rPr lang="es-CO" dirty="0" smtClean="0">
                <a:solidFill>
                  <a:srgbClr val="FF0000"/>
                </a:solidFill>
              </a:rPr>
              <a:t>( 2 Ped.1:5-11). </a:t>
            </a:r>
            <a:endParaRPr lang="es-CO" dirty="0">
              <a:solidFill>
                <a:srgbClr val="FF0000"/>
              </a:solidFill>
            </a:endParaRPr>
          </a:p>
        </p:txBody>
      </p:sp>
    </p:spTree>
    <p:extLst>
      <p:ext uri="{BB962C8B-B14F-4D97-AF65-F5344CB8AC3E}">
        <p14:creationId xmlns:p14="http://schemas.microsoft.com/office/powerpoint/2010/main" val="11067225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671</TotalTime>
  <Words>1724</Words>
  <Application>Microsoft Office PowerPoint</Application>
  <PresentationFormat>Panorámica</PresentationFormat>
  <Paragraphs>63</Paragraphs>
  <Slides>17</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17</vt:i4>
      </vt:variant>
    </vt:vector>
  </HeadingPairs>
  <TitlesOfParts>
    <vt:vector size="23" baseType="lpstr">
      <vt:lpstr>Arial</vt:lpstr>
      <vt:lpstr>Calibri</vt:lpstr>
      <vt:lpstr>Calibri Light</vt:lpstr>
      <vt:lpstr>Freestyle Script</vt:lpstr>
      <vt:lpstr>Tema de Office</vt:lpstr>
      <vt:lpstr>1_Tema de Office</vt:lpstr>
      <vt:lpstr>HAGAMOS CUENTAS </vt:lpstr>
      <vt:lpstr>PARA ARREGLAR CUENTAS CON DIOS, PRIMERO TIENES QUE ESCUCHAR SU VOZ</vt:lpstr>
      <vt:lpstr>Presentación de PowerPoint</vt:lpstr>
      <vt:lpstr>Jesús le dijo: “Yo soy el camino, la verdad y la vida; nadie viene al Padre sino por mí. (Juan 14:6). Porque separados de mí nada podéis hacer”. (Juan 15:5).</vt:lpstr>
      <vt:lpstr>HAGAMOS CUENTAS: DICE DIOS. </vt:lpstr>
      <vt:lpstr>Presentación de PowerPoint</vt:lpstr>
      <vt:lpstr>Presentación de PowerPoint</vt:lpstr>
      <vt:lpstr>Presentación de PowerPoint</vt:lpstr>
      <vt:lpstr>Presentación de PowerPoint</vt:lpstr>
      <vt:lpstr>Presentación de PowerPoint</vt:lpstr>
      <vt:lpstr>Presentación de PowerPoint</vt:lpstr>
      <vt:lpstr>A pesar del pecado que existía en Israel, Ezequiel 2.3-7, nos habla del propósito de Dios para con su pueblo.</vt:lpstr>
      <vt:lpstr>Si acaso había alguien que estuviera dispuesto a escuchar la voz de Dios, la invitación era: </vt:lpstr>
      <vt:lpstr>Presentación de PowerPoint</vt:lpstr>
      <vt:lpstr>Presentación de PowerPoint</vt:lpstr>
      <vt:lpstr>Presentación de PowerPoint</vt:lpstr>
      <vt:lpstr>Conclusión:  La escalera de la perfección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AGAMOS CUENTAS </dc:title>
  <dc:creator>Usuario de Windows</dc:creator>
  <cp:lastModifiedBy>Usuario de Windows</cp:lastModifiedBy>
  <cp:revision>67</cp:revision>
  <dcterms:created xsi:type="dcterms:W3CDTF">2019-03-01T03:22:56Z</dcterms:created>
  <dcterms:modified xsi:type="dcterms:W3CDTF">2019-06-22T03:39:01Z</dcterms:modified>
</cp:coreProperties>
</file>